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9.xml" ContentType="application/vnd.openxmlformats-officedocument.presentationml.slide+xml"/>
  <Default Extension="emf" ContentType="image/x-emf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9.xml" ContentType="application/vnd.openxmlformats-officedocument.presentationml.notesSlide+xml"/>
  <Override PartName="/ppt/slides/slide5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6.xml" ContentType="application/vnd.openxmlformats-officedocument.presentationml.notesSlide+xml"/>
  <Default Extension="rels" ContentType="application/vnd.openxmlformats-package.relationships+xml"/>
  <Default Extension="jpeg" ContentType="image/jpeg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2.xml" ContentType="application/vnd.openxmlformats-officedocument.presentationml.notesSlide+xml"/>
  <Override PartName="/docProps/app.xml" ContentType="application/vnd.openxmlformats-officedocument.extended-properties+xml"/>
  <Override PartName="/ppt/theme/theme2.xml" ContentType="application/vnd.openxmlformats-officedocument.theme+xml"/>
  <Override PartName="/ppt/slideLayouts/slideLayout1.xml" ContentType="application/vnd.openxmlformats-officedocument.presentationml.slideLayout+xml"/>
  <Default Extension="xml" ContentType="application/xml"/>
  <Override PartName="/ppt/notesSlides/notesSlide5.xml" ContentType="application/vnd.openxmlformats-officedocument.presentationml.notes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17.xml" ContentType="application/vnd.openxmlformats-officedocument.presentationml.notesSlide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1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notesSlides/notesSlide15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Default Extension="bin" ContentType="application/vnd.openxmlformats-officedocument.presentationml.printerSettings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64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F89646"/>
  </p:clrMru>
  <p:extLst>
    <p:ext uri="{E76CE94A-603C-4142-B9EB-6D1370010A27}">
      <p14:discardImageEditData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Comments="0">
  <p:normalViewPr>
    <p:restoredLeft sz="15620"/>
    <p:restoredTop sz="94660"/>
  </p:normalViewPr>
  <p:slideViewPr>
    <p:cSldViewPr snapToObjects="1">
      <p:cViewPr>
        <p:scale>
          <a:sx n="100" d="100"/>
          <a:sy n="100" d="100"/>
        </p:scale>
        <p:origin x="-968" y="-408"/>
      </p:cViewPr>
      <p:guideLst>
        <p:guide orient="horz" pos="197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notesMaster" Target="notesMasters/notes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3D49B3-F49E-DB41-92C2-CA0927C38E51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DDB28C-22D9-7540-87B5-46A62BF3C2C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53397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8" tIns="45719" rIns="91438" bIns="45719"/>
          <a:lstStyle/>
          <a:p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8" tIns="45719" rIns="91438" bIns="45719"/>
          <a:lstStyle/>
          <a:p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8" tIns="45719" rIns="91438" bIns="45719"/>
          <a:lstStyle/>
          <a:p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8" tIns="45719" rIns="91438" bIns="45719"/>
          <a:lstStyle/>
          <a:p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8" tIns="45719" rIns="91438" bIns="45719"/>
          <a:lstStyle/>
          <a:p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8" tIns="45719" rIns="91438" bIns="45719"/>
          <a:lstStyle/>
          <a:p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8" tIns="45719" rIns="91438" bIns="45719"/>
          <a:lstStyle/>
          <a:p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8" tIns="45719" rIns="91438" bIns="45719"/>
          <a:lstStyle/>
          <a:p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8" tIns="45719" rIns="91438" bIns="45719"/>
          <a:lstStyle/>
          <a:p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8" tIns="45719" rIns="91438" bIns="45719"/>
          <a:lstStyle/>
          <a:p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8" tIns="45719" rIns="91438" bIns="45719"/>
          <a:lstStyle/>
          <a:p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8" tIns="45719" rIns="91438" bIns="45719"/>
          <a:lstStyle/>
          <a:p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8" tIns="45719" rIns="91438" bIns="45719"/>
          <a:lstStyle/>
          <a:p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8" tIns="45719" rIns="91438" bIns="45719"/>
          <a:lstStyle/>
          <a:p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8" tIns="45719" rIns="91438" bIns="45719"/>
          <a:lstStyle/>
          <a:p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8" tIns="45719" rIns="91438" bIns="45719"/>
          <a:lstStyle/>
          <a:p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438" tIns="45719" rIns="91438" bIns="45719"/>
          <a:lstStyle/>
          <a:p>
            <a:endParaRPr lang="en-US">
              <a:latin typeface="Arial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9E57C7-98C0-2542-B363-D37CD4FDC9D3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FEA199-A505-D143-B0F9-BE4818F4A9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9E57C7-98C0-2542-B363-D37CD4FDC9D3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FEA199-A505-D143-B0F9-BE4818F4A9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9E57C7-98C0-2542-B363-D37CD4FDC9D3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FEA199-A505-D143-B0F9-BE4818F4A9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9E57C7-98C0-2542-B363-D37CD4FDC9D3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FEA199-A505-D143-B0F9-BE4818F4A9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9E57C7-98C0-2542-B363-D37CD4FDC9D3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FEA199-A505-D143-B0F9-BE4818F4A9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9E57C7-98C0-2542-B363-D37CD4FDC9D3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FEA199-A505-D143-B0F9-BE4818F4A9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9E57C7-98C0-2542-B363-D37CD4FDC9D3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FEA199-A505-D143-B0F9-BE4818F4A9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9E57C7-98C0-2542-B363-D37CD4FDC9D3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FEA199-A505-D143-B0F9-BE4818F4A9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9E57C7-98C0-2542-B363-D37CD4FDC9D3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FEA199-A505-D143-B0F9-BE4818F4A9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9E57C7-98C0-2542-B363-D37CD4FDC9D3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FEA199-A505-D143-B0F9-BE4818F4A9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29E57C7-98C0-2542-B363-D37CD4FDC9D3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EFEA199-A505-D143-B0F9-BE4818F4A97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175" y="0"/>
            <a:ext cx="9140825" cy="830263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noFill/>
            </a:endParaRP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 bwMode="auto">
          <a:xfrm>
            <a:off x="2011364" y="176213"/>
            <a:ext cx="6770786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/>
              <a:t>10 Tosses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011363" y="1058863"/>
            <a:ext cx="71501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c="http://schemas.openxmlformats.org/markup-compatibility/2006" xmlns:mv="urn:schemas-microsoft-com:mac:vml"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/>
              <a:t>Second </a:t>
            </a:r>
            <a:r>
              <a:rPr lang="en-AU" dirty="0" smtClean="0"/>
              <a:t>level</a:t>
            </a:r>
          </a:p>
          <a:p>
            <a:pPr lvl="2"/>
            <a:r>
              <a:rPr lang="en-AU" dirty="0" smtClean="0"/>
              <a:t>Third level</a:t>
            </a:r>
          </a:p>
          <a:p>
            <a:pPr lvl="3"/>
            <a:r>
              <a:rPr lang="en-AU" dirty="0" smtClean="0"/>
              <a:t>Fourth </a:t>
            </a:r>
            <a:r>
              <a:rPr lang="en-AU" dirty="0"/>
              <a:t>level</a:t>
            </a:r>
          </a:p>
          <a:p>
            <a:pPr lvl="4"/>
            <a:r>
              <a:rPr lang="en-AU" dirty="0"/>
              <a:t>Fifth level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58775" y="168275"/>
            <a:ext cx="1460500" cy="1268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38100" dir="7200000" sx="101000" sy="101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6" descr="tdt-col.eps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438" y="330200"/>
            <a:ext cx="1258887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 userDrawn="1"/>
        </p:nvSpPr>
        <p:spPr>
          <a:xfrm>
            <a:off x="0" y="6623050"/>
            <a:ext cx="9140825" cy="234950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noFill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rgbClr val="000090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000090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000090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00009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8"/>
          <p:cNvGrpSpPr/>
          <p:nvPr/>
        </p:nvGrpSpPr>
        <p:grpSpPr>
          <a:xfrm rot="10800000">
            <a:off x="5331298" y="2297363"/>
            <a:ext cx="2481062" cy="1433826"/>
            <a:chOff x="5004044" y="348995"/>
            <a:chExt cx="1728196" cy="998739"/>
          </a:xfrm>
          <a:solidFill>
            <a:srgbClr val="FF65E8"/>
          </a:solidFill>
        </p:grpSpPr>
        <p:grpSp>
          <p:nvGrpSpPr>
            <p:cNvPr id="5" name="Group 87"/>
            <p:cNvGrpSpPr/>
            <p:nvPr/>
          </p:nvGrpSpPr>
          <p:grpSpPr>
            <a:xfrm>
              <a:off x="5004048" y="348995"/>
              <a:ext cx="1728192" cy="737479"/>
              <a:chOff x="5004048" y="348995"/>
              <a:chExt cx="1728192" cy="737479"/>
            </a:xfrm>
            <a:grpFill/>
          </p:grpSpPr>
          <p:grpSp>
            <p:nvGrpSpPr>
              <p:cNvPr id="38" name="Group 15"/>
              <p:cNvGrpSpPr/>
              <p:nvPr/>
            </p:nvGrpSpPr>
            <p:grpSpPr>
              <a:xfrm>
                <a:off x="5004048" y="348995"/>
                <a:ext cx="1728192" cy="260648"/>
                <a:chOff x="5004048" y="132971"/>
                <a:chExt cx="1728192" cy="260648"/>
              </a:xfrm>
              <a:grpFill/>
            </p:grpSpPr>
            <p:sp>
              <p:nvSpPr>
                <p:cNvPr id="40" name="Rectangle 17"/>
                <p:cNvSpPr/>
                <p:nvPr/>
              </p:nvSpPr>
              <p:spPr>
                <a:xfrm>
                  <a:off x="5004048" y="132971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41" name="Rectangle 18"/>
                <p:cNvSpPr/>
                <p:nvPr/>
              </p:nvSpPr>
              <p:spPr>
                <a:xfrm>
                  <a:off x="5220072" y="132971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42" name="Rectangle 41"/>
                <p:cNvSpPr/>
                <p:nvPr/>
              </p:nvSpPr>
              <p:spPr>
                <a:xfrm>
                  <a:off x="5436096" y="132971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43" name="Rectangle 42"/>
                <p:cNvSpPr/>
                <p:nvPr/>
              </p:nvSpPr>
              <p:spPr>
                <a:xfrm>
                  <a:off x="5652120" y="132971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44" name="Rectangle 43"/>
                <p:cNvSpPr/>
                <p:nvPr/>
              </p:nvSpPr>
              <p:spPr>
                <a:xfrm>
                  <a:off x="5868144" y="132971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45" name="Rectangle 44"/>
                <p:cNvSpPr/>
                <p:nvPr/>
              </p:nvSpPr>
              <p:spPr>
                <a:xfrm>
                  <a:off x="6084168" y="132971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46" name="Rectangle 45"/>
                <p:cNvSpPr/>
                <p:nvPr/>
              </p:nvSpPr>
              <p:spPr>
                <a:xfrm>
                  <a:off x="6300192" y="132971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47" name="Rectangle 46"/>
                <p:cNvSpPr/>
                <p:nvPr/>
              </p:nvSpPr>
              <p:spPr>
                <a:xfrm>
                  <a:off x="6516216" y="132971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</p:grpSp>
          <p:grpSp>
            <p:nvGrpSpPr>
              <p:cNvPr id="17" name="Group 14"/>
              <p:cNvGrpSpPr/>
              <p:nvPr/>
            </p:nvGrpSpPr>
            <p:grpSpPr>
              <a:xfrm>
                <a:off x="5004048" y="609802"/>
                <a:ext cx="1728192" cy="260648"/>
                <a:chOff x="5004048" y="116632"/>
                <a:chExt cx="1728192" cy="260648"/>
              </a:xfrm>
              <a:grpFill/>
            </p:grpSpPr>
            <p:sp>
              <p:nvSpPr>
                <p:cNvPr id="29" name="Rectangle 28"/>
                <p:cNvSpPr/>
                <p:nvPr/>
              </p:nvSpPr>
              <p:spPr>
                <a:xfrm>
                  <a:off x="5004048" y="116632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30" name="Rectangle 29"/>
                <p:cNvSpPr/>
                <p:nvPr/>
              </p:nvSpPr>
              <p:spPr>
                <a:xfrm>
                  <a:off x="5220072" y="116632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31" name="Rectangle 30"/>
                <p:cNvSpPr/>
                <p:nvPr/>
              </p:nvSpPr>
              <p:spPr>
                <a:xfrm>
                  <a:off x="5436096" y="116632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32" name="Rectangle 31"/>
                <p:cNvSpPr/>
                <p:nvPr/>
              </p:nvSpPr>
              <p:spPr>
                <a:xfrm>
                  <a:off x="5652120" y="116632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33" name="Rectangle 32"/>
                <p:cNvSpPr/>
                <p:nvPr/>
              </p:nvSpPr>
              <p:spPr>
                <a:xfrm>
                  <a:off x="5868144" y="116632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34" name="Rectangle 33"/>
                <p:cNvSpPr/>
                <p:nvPr/>
              </p:nvSpPr>
              <p:spPr>
                <a:xfrm>
                  <a:off x="6084168" y="116632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35" name="Rectangle 34"/>
                <p:cNvSpPr/>
                <p:nvPr/>
              </p:nvSpPr>
              <p:spPr>
                <a:xfrm>
                  <a:off x="6300192" y="116632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36" name="Rectangle 35"/>
                <p:cNvSpPr/>
                <p:nvPr/>
              </p:nvSpPr>
              <p:spPr>
                <a:xfrm>
                  <a:off x="6516216" y="116632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</p:grpSp>
          <p:grpSp>
            <p:nvGrpSpPr>
              <p:cNvPr id="18" name="Group 15"/>
              <p:cNvGrpSpPr/>
              <p:nvPr/>
            </p:nvGrpSpPr>
            <p:grpSpPr>
              <a:xfrm>
                <a:off x="5004048" y="825826"/>
                <a:ext cx="1728192" cy="260648"/>
                <a:chOff x="5004048" y="116632"/>
                <a:chExt cx="1728192" cy="260648"/>
              </a:xfrm>
              <a:grpFill/>
            </p:grpSpPr>
            <p:sp>
              <p:nvSpPr>
                <p:cNvPr id="20" name="Rectangle 19"/>
                <p:cNvSpPr/>
                <p:nvPr/>
              </p:nvSpPr>
              <p:spPr>
                <a:xfrm>
                  <a:off x="5004048" y="116632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21" name="Rectangle 20"/>
                <p:cNvSpPr/>
                <p:nvPr/>
              </p:nvSpPr>
              <p:spPr>
                <a:xfrm>
                  <a:off x="5220072" y="116632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22" name="Rectangle 21"/>
                <p:cNvSpPr/>
                <p:nvPr/>
              </p:nvSpPr>
              <p:spPr>
                <a:xfrm>
                  <a:off x="5436096" y="116632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23" name="Rectangle 22"/>
                <p:cNvSpPr/>
                <p:nvPr/>
              </p:nvSpPr>
              <p:spPr>
                <a:xfrm>
                  <a:off x="5652120" y="116632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24" name="Rectangle 23"/>
                <p:cNvSpPr/>
                <p:nvPr/>
              </p:nvSpPr>
              <p:spPr>
                <a:xfrm>
                  <a:off x="5868144" y="116632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25" name="Rectangle 24"/>
                <p:cNvSpPr/>
                <p:nvPr/>
              </p:nvSpPr>
              <p:spPr>
                <a:xfrm>
                  <a:off x="6084168" y="116632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26" name="Rectangle 25"/>
                <p:cNvSpPr/>
                <p:nvPr/>
              </p:nvSpPr>
              <p:spPr>
                <a:xfrm>
                  <a:off x="6300192" y="116632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  <p:sp>
              <p:nvSpPr>
                <p:cNvPr id="27" name="Rectangle 26"/>
                <p:cNvSpPr/>
                <p:nvPr/>
              </p:nvSpPr>
              <p:spPr>
                <a:xfrm>
                  <a:off x="6516216" y="116632"/>
                  <a:ext cx="216024" cy="260648"/>
                </a:xfrm>
                <a:prstGeom prst="rect">
                  <a:avLst/>
                </a:prstGeom>
                <a:grp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AU"/>
                </a:p>
              </p:txBody>
            </p:sp>
          </p:grpSp>
        </p:grpSp>
        <p:grpSp>
          <p:nvGrpSpPr>
            <p:cNvPr id="6" name="Group 15"/>
            <p:cNvGrpSpPr/>
            <p:nvPr/>
          </p:nvGrpSpPr>
          <p:grpSpPr>
            <a:xfrm>
              <a:off x="5004044" y="1087086"/>
              <a:ext cx="1728192" cy="260648"/>
              <a:chOff x="5004048" y="116632"/>
              <a:chExt cx="1728192" cy="260648"/>
            </a:xfrm>
            <a:grpFill/>
          </p:grpSpPr>
          <p:sp>
            <p:nvSpPr>
              <p:cNvPr id="8" name="Rectangle 7"/>
              <p:cNvSpPr/>
              <p:nvPr/>
            </p:nvSpPr>
            <p:spPr>
              <a:xfrm>
                <a:off x="5004048" y="116632"/>
                <a:ext cx="216024" cy="260648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AU"/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5220072" y="116632"/>
                <a:ext cx="216024" cy="260648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AU"/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5436096" y="116632"/>
                <a:ext cx="216024" cy="260648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AU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5652120" y="116632"/>
                <a:ext cx="216024" cy="260648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AU"/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5868144" y="116632"/>
                <a:ext cx="216024" cy="260648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AU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6084168" y="116632"/>
                <a:ext cx="216024" cy="260648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AU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6300192" y="116632"/>
                <a:ext cx="216024" cy="260648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AU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6516216" y="116632"/>
                <a:ext cx="216024" cy="260648"/>
              </a:xfrm>
              <a:prstGeom prst="rect">
                <a:avLst/>
              </a:prstGeom>
              <a:grp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AU"/>
              </a:p>
            </p:txBody>
          </p:sp>
        </p:grpSp>
      </p:grpSp>
      <p:pic>
        <p:nvPicPr>
          <p:cNvPr id="57" name="Picture 1" descr="SDC11239.JPG"/>
          <p:cNvPicPr>
            <a:picLocks noGrp="1" noChangeAspect="1"/>
          </p:cNvPicPr>
          <p:nvPr isPhoto="1"/>
        </p:nvPicPr>
        <p:blipFill>
          <a:blip r:embed="rId2"/>
          <a:srcRect l="3539" t="15350" r="1962" b="13251"/>
          <a:stretch>
            <a:fillRect/>
          </a:stretch>
        </p:blipFill>
        <p:spPr bwMode="auto">
          <a:xfrm>
            <a:off x="1352600" y="2197844"/>
            <a:ext cx="2894263" cy="163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TextBox 2"/>
          <p:cNvSpPr txBox="1">
            <a:spLocks noChangeArrowheads="1"/>
          </p:cNvSpPr>
          <p:nvPr/>
        </p:nvSpPr>
        <p:spPr bwMode="auto">
          <a:xfrm>
            <a:off x="838200" y="3969595"/>
            <a:ext cx="3810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en-AU" sz="2400" b="1" dirty="0" smtClean="0">
                <a:solidFill>
                  <a:srgbClr val="000090"/>
                </a:solidFill>
                <a:latin typeface="Century Gothic" pitchFamily="-109" charset="0"/>
              </a:rPr>
              <a:t>8 × </a:t>
            </a:r>
            <a:r>
              <a:rPr lang="en-AU" sz="2400" b="1" dirty="0">
                <a:solidFill>
                  <a:srgbClr val="000090"/>
                </a:solidFill>
                <a:latin typeface="Century Gothic" pitchFamily="-109" charset="0"/>
              </a:rPr>
              <a:t>4 =</a:t>
            </a:r>
            <a:r>
              <a:rPr lang="en-AU" sz="2400" b="1" dirty="0" smtClean="0">
                <a:solidFill>
                  <a:srgbClr val="000090"/>
                </a:solidFill>
                <a:latin typeface="Century Gothic" pitchFamily="-109" charset="0"/>
              </a:rPr>
              <a:t> (4 </a:t>
            </a:r>
            <a:r>
              <a:rPr lang="en-AU" sz="2400" b="1" dirty="0" smtClean="0">
                <a:solidFill>
                  <a:srgbClr val="000090"/>
                </a:solidFill>
                <a:latin typeface="Century Gothic" pitchFamily="-109" charset="0"/>
              </a:rPr>
              <a:t>× </a:t>
            </a:r>
            <a:r>
              <a:rPr lang="en-AU" sz="2400" b="1" dirty="0" smtClean="0">
                <a:solidFill>
                  <a:srgbClr val="000090"/>
                </a:solidFill>
                <a:latin typeface="Century Gothic" pitchFamily="-109" charset="0"/>
              </a:rPr>
              <a:t>4) </a:t>
            </a:r>
            <a:r>
              <a:rPr lang="en-AU" sz="2400" b="1" dirty="0">
                <a:solidFill>
                  <a:srgbClr val="000090"/>
                </a:solidFill>
                <a:latin typeface="Century Gothic" pitchFamily="-109" charset="0"/>
              </a:rPr>
              <a:t>+</a:t>
            </a:r>
            <a:r>
              <a:rPr lang="en-AU" sz="2400" b="1" dirty="0" smtClean="0">
                <a:solidFill>
                  <a:srgbClr val="000090"/>
                </a:solidFill>
                <a:latin typeface="Century Gothic" pitchFamily="-109" charset="0"/>
              </a:rPr>
              <a:t> (4 </a:t>
            </a:r>
            <a:r>
              <a:rPr lang="en-AU" sz="2400" b="1" dirty="0" smtClean="0">
                <a:solidFill>
                  <a:srgbClr val="000090"/>
                </a:solidFill>
                <a:latin typeface="Century Gothic" pitchFamily="-109" charset="0"/>
              </a:rPr>
              <a:t>× </a:t>
            </a:r>
            <a:r>
              <a:rPr lang="en-AU" sz="2400" b="1" dirty="0" smtClean="0">
                <a:solidFill>
                  <a:srgbClr val="000090"/>
                </a:solidFill>
                <a:latin typeface="Century Gothic" pitchFamily="-109" charset="0"/>
              </a:rPr>
              <a:t>4)</a:t>
            </a:r>
            <a:endParaRPr lang="en-AU" sz="2400" b="1" dirty="0">
              <a:solidFill>
                <a:srgbClr val="000090"/>
              </a:solidFill>
              <a:latin typeface="Century Gothic" pitchFamily="-109" charset="0"/>
            </a:endParaRPr>
          </a:p>
        </p:txBody>
      </p:sp>
      <p:sp>
        <p:nvSpPr>
          <p:cNvPr id="59" name="TextBox 2"/>
          <p:cNvSpPr txBox="1">
            <a:spLocks noChangeArrowheads="1"/>
          </p:cNvSpPr>
          <p:nvPr/>
        </p:nvSpPr>
        <p:spPr bwMode="auto">
          <a:xfrm>
            <a:off x="5419706" y="3947572"/>
            <a:ext cx="291310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AU" sz="2400" b="1" dirty="0" smtClean="0">
                <a:solidFill>
                  <a:srgbClr val="000090"/>
                </a:solidFill>
                <a:latin typeface="Century Gothic" pitchFamily="-109" charset="0"/>
              </a:rPr>
              <a:t>How might you split this array to work out 4 × 8?</a:t>
            </a:r>
          </a:p>
          <a:p>
            <a:pPr algn="ctr"/>
            <a:endParaRPr lang="en-AU" sz="2400" b="1" dirty="0">
              <a:latin typeface="Century Gothic" pitchFamily="-109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7704" y="-315416"/>
            <a:ext cx="7992888" cy="1470025"/>
          </a:xfrm>
        </p:spPr>
        <p:txBody>
          <a:bodyPr/>
          <a:lstStyle/>
          <a:p>
            <a:r>
              <a:rPr lang="en-US" sz="3200" dirty="0" smtClean="0"/>
              <a:t>The distributive property of multiplication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9896" y="44624"/>
            <a:ext cx="8686800" cy="762000"/>
          </a:xfrm>
          <a:noFill/>
        </p:spPr>
        <p:txBody>
          <a:bodyPr/>
          <a:lstStyle/>
          <a:p>
            <a:pPr eaLnBrk="1" hangingPunct="1"/>
            <a:r>
              <a:rPr lang="en-AU" dirty="0" smtClean="0">
                <a:ea typeface="ＭＳ Ｐゴシック" pitchFamily="-109" charset="-128"/>
                <a:cs typeface="ＭＳ Ｐゴシック" pitchFamily="-109" charset="-128"/>
              </a:rPr>
              <a:t>Distributive property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23728" y="1124744"/>
            <a:ext cx="6912768" cy="451008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One of the two factors in a product </a:t>
            </a:r>
            <a:b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</a:br>
            <a: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can be split into two or more parts. </a:t>
            </a:r>
            <a:endParaRPr lang="en-AU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120000"/>
              </a:lnSpc>
              <a:buFont typeface="Wingdings" pitchFamily="-109" charset="2"/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Example: 6 × 8 =</a:t>
            </a: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 smtClean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 smtClean="0">
              <a:ea typeface="ＭＳ Ｐゴシック" pitchFamily="-109" charset="-128"/>
              <a:cs typeface="ＭＳ Ｐゴシック" pitchFamily="-109" charset="-12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08121426"/>
              </p:ext>
            </p:extLst>
          </p:nvPr>
        </p:nvGraphicFramePr>
        <p:xfrm>
          <a:off x="2220416" y="3212976"/>
          <a:ext cx="6096000" cy="2223135"/>
        </p:xfrm>
        <a:graphic>
          <a:graphicData uri="http://schemas.openxmlformats.org/drawingml/2006/table">
            <a:tbl>
              <a:tblPr/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3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6891161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9896" y="44624"/>
            <a:ext cx="8686800" cy="762000"/>
          </a:xfrm>
          <a:noFill/>
        </p:spPr>
        <p:txBody>
          <a:bodyPr/>
          <a:lstStyle/>
          <a:p>
            <a:pPr eaLnBrk="1" hangingPunct="1"/>
            <a:r>
              <a:rPr lang="en-AU" dirty="0" smtClean="0">
                <a:ea typeface="ＭＳ Ｐゴシック" pitchFamily="-109" charset="-128"/>
                <a:cs typeface="ＭＳ Ｐゴシック" pitchFamily="-109" charset="-128"/>
              </a:rPr>
              <a:t>Distributive property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23728" y="1124744"/>
            <a:ext cx="6912768" cy="451008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One of the two factors in a product </a:t>
            </a:r>
            <a:b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</a:br>
            <a: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can be split into two or more parts. </a:t>
            </a:r>
            <a:endParaRPr lang="en-AU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120000"/>
              </a:lnSpc>
              <a:buFont typeface="Wingdings" pitchFamily="-109" charset="2"/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Example: 6 × 8 =</a:t>
            </a: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 smtClean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 smtClean="0">
              <a:ea typeface="ＭＳ Ｐゴシック" pitchFamily="-109" charset="-128"/>
              <a:cs typeface="ＭＳ Ｐゴシック" pitchFamily="-109" charset="-12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088453719"/>
              </p:ext>
            </p:extLst>
          </p:nvPr>
        </p:nvGraphicFramePr>
        <p:xfrm>
          <a:off x="2220416" y="3212976"/>
          <a:ext cx="6096000" cy="2223135"/>
        </p:xfrm>
        <a:graphic>
          <a:graphicData uri="http://schemas.openxmlformats.org/drawingml/2006/table">
            <a:tbl>
              <a:tblPr/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3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</a:tbl>
          </a:graphicData>
        </a:graphic>
      </p:graphicFrame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645470" y="3806567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>
                <a:solidFill>
                  <a:schemeClr val="bg1"/>
                </a:solidFill>
              </a:rPr>
              <a:t>6</a:t>
            </a:r>
            <a:r>
              <a:rPr lang="en-AU" sz="3600" dirty="0" smtClean="0">
                <a:solidFill>
                  <a:schemeClr val="bg1"/>
                </a:solidFill>
              </a:rPr>
              <a:t>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5</a:t>
            </a:r>
            <a:endParaRPr lang="en-A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6929721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9896" y="44624"/>
            <a:ext cx="8686800" cy="762000"/>
          </a:xfrm>
          <a:noFill/>
        </p:spPr>
        <p:txBody>
          <a:bodyPr/>
          <a:lstStyle/>
          <a:p>
            <a:pPr eaLnBrk="1" hangingPunct="1"/>
            <a:r>
              <a:rPr lang="en-AU" dirty="0" smtClean="0">
                <a:ea typeface="ＭＳ Ｐゴシック" pitchFamily="-109" charset="-128"/>
                <a:cs typeface="ＭＳ Ｐゴシック" pitchFamily="-109" charset="-128"/>
              </a:rPr>
              <a:t>Distributive property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23728" y="1124744"/>
            <a:ext cx="6912768" cy="451008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One of the two factors in a product </a:t>
            </a:r>
            <a:b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</a:br>
            <a: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can be split into two or more parts. </a:t>
            </a:r>
            <a:endParaRPr lang="en-AU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120000"/>
              </a:lnSpc>
              <a:buFont typeface="Wingdings" pitchFamily="-109" charset="2"/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Example: 6 × 8 =</a:t>
            </a: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 smtClean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 smtClean="0">
              <a:ea typeface="ＭＳ Ｐゴシック" pitchFamily="-109" charset="-128"/>
              <a:cs typeface="ＭＳ Ｐゴシック" pitchFamily="-109" charset="-12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331459004"/>
              </p:ext>
            </p:extLst>
          </p:nvPr>
        </p:nvGraphicFramePr>
        <p:xfrm>
          <a:off x="2220416" y="3212976"/>
          <a:ext cx="6096000" cy="2223135"/>
        </p:xfrm>
        <a:graphic>
          <a:graphicData uri="http://schemas.openxmlformats.org/drawingml/2006/table">
            <a:tbl>
              <a:tblPr/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3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</a:tbl>
          </a:graphicData>
        </a:graphic>
      </p:graphicFrame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645470" y="3806567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>
                <a:solidFill>
                  <a:schemeClr val="bg1"/>
                </a:solidFill>
              </a:rPr>
              <a:t>6</a:t>
            </a:r>
            <a:r>
              <a:rPr lang="en-AU" sz="3600" dirty="0" smtClean="0">
                <a:solidFill>
                  <a:schemeClr val="bg1"/>
                </a:solidFill>
              </a:rPr>
              <a:t>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5</a:t>
            </a:r>
            <a:endParaRPr lang="en-AU" sz="36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652120" y="3808308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>
                <a:solidFill>
                  <a:schemeClr val="bg1"/>
                </a:solidFill>
              </a:rPr>
              <a:t>6</a:t>
            </a:r>
            <a:r>
              <a:rPr lang="en-AU" sz="3600" dirty="0" smtClean="0">
                <a:solidFill>
                  <a:schemeClr val="bg1"/>
                </a:solidFill>
              </a:rPr>
              <a:t>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3</a:t>
            </a:r>
            <a:endParaRPr lang="en-A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3311174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9896" y="44624"/>
            <a:ext cx="8686800" cy="762000"/>
          </a:xfrm>
          <a:noFill/>
        </p:spPr>
        <p:txBody>
          <a:bodyPr/>
          <a:lstStyle/>
          <a:p>
            <a:pPr eaLnBrk="1" hangingPunct="1"/>
            <a:r>
              <a:rPr lang="en-AU" dirty="0" smtClean="0">
                <a:ea typeface="ＭＳ Ｐゴシック" pitchFamily="-109" charset="-128"/>
                <a:cs typeface="ＭＳ Ｐゴシック" pitchFamily="-109" charset="-128"/>
              </a:rPr>
              <a:t>Distributive property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23728" y="1124744"/>
            <a:ext cx="6912768" cy="451008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One of the two factors in a product </a:t>
            </a:r>
            <a:b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</a:br>
            <a: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can be split into two or more parts. </a:t>
            </a:r>
            <a:endParaRPr lang="en-AU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120000"/>
              </a:lnSpc>
              <a:buFont typeface="Wingdings" pitchFamily="-109" charset="2"/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Example: 6 × 8 =</a:t>
            </a: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 smtClean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 smtClean="0">
              <a:ea typeface="ＭＳ Ｐゴシック" pitchFamily="-109" charset="-128"/>
              <a:cs typeface="ＭＳ Ｐゴシック" pitchFamily="-109" charset="-12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312632961"/>
              </p:ext>
            </p:extLst>
          </p:nvPr>
        </p:nvGraphicFramePr>
        <p:xfrm>
          <a:off x="2220416" y="3216409"/>
          <a:ext cx="6096000" cy="2223135"/>
        </p:xfrm>
        <a:graphic>
          <a:graphicData uri="http://schemas.openxmlformats.org/drawingml/2006/table">
            <a:tbl>
              <a:tblPr/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3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</a:tbl>
          </a:graphicData>
        </a:graphic>
      </p:graphicFrame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645470" y="3810000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>
                <a:solidFill>
                  <a:schemeClr val="bg1"/>
                </a:solidFill>
              </a:rPr>
              <a:t>6</a:t>
            </a:r>
            <a:r>
              <a:rPr lang="en-AU" sz="3600" dirty="0" smtClean="0">
                <a:solidFill>
                  <a:schemeClr val="bg1"/>
                </a:solidFill>
              </a:rPr>
              <a:t>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5</a:t>
            </a:r>
            <a:endParaRPr lang="en-AU" sz="36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885830" y="3811741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>
                <a:solidFill>
                  <a:schemeClr val="bg1"/>
                </a:solidFill>
              </a:rPr>
              <a:t>6</a:t>
            </a:r>
            <a:r>
              <a:rPr lang="en-AU" sz="3600" dirty="0" smtClean="0">
                <a:solidFill>
                  <a:schemeClr val="bg1"/>
                </a:solidFill>
              </a:rPr>
              <a:t>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3</a:t>
            </a:r>
            <a:endParaRPr lang="en-AU" sz="3600" dirty="0">
              <a:solidFill>
                <a:schemeClr val="bg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5400000">
            <a:off x="4677866" y="4257650"/>
            <a:ext cx="2667000" cy="1588"/>
          </a:xfrm>
          <a:prstGeom prst="straightConnector1">
            <a:avLst/>
          </a:prstGeom>
          <a:ln w="57150" cap="flat" cmpd="sng" algn="ctr">
            <a:solidFill>
              <a:srgbClr val="FFFF00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4141164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9896" y="44624"/>
            <a:ext cx="8686800" cy="762000"/>
          </a:xfrm>
          <a:noFill/>
        </p:spPr>
        <p:txBody>
          <a:bodyPr/>
          <a:lstStyle/>
          <a:p>
            <a:pPr eaLnBrk="1" hangingPunct="1"/>
            <a:r>
              <a:rPr lang="en-AU" dirty="0" smtClean="0">
                <a:ea typeface="ＭＳ Ｐゴシック" pitchFamily="-109" charset="-128"/>
                <a:cs typeface="ＭＳ Ｐゴシック" pitchFamily="-109" charset="-128"/>
              </a:rPr>
              <a:t>Distributive property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23728" y="1124744"/>
            <a:ext cx="6912768" cy="451008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One of the two factors in a product </a:t>
            </a:r>
            <a:b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</a:br>
            <a: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can be split into two or more parts. </a:t>
            </a:r>
            <a:endParaRPr lang="en-AU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120000"/>
              </a:lnSpc>
              <a:buFont typeface="Wingdings" pitchFamily="-109" charset="2"/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Example: 6 × 8 =</a:t>
            </a: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 smtClean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 smtClean="0">
              <a:ea typeface="ＭＳ Ｐゴシック" pitchFamily="-109" charset="-128"/>
              <a:cs typeface="ＭＳ Ｐゴシック" pitchFamily="-109" charset="-12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759599479"/>
              </p:ext>
            </p:extLst>
          </p:nvPr>
        </p:nvGraphicFramePr>
        <p:xfrm>
          <a:off x="2220416" y="3216409"/>
          <a:ext cx="6096000" cy="2223135"/>
        </p:xfrm>
        <a:graphic>
          <a:graphicData uri="http://schemas.openxmlformats.org/drawingml/2006/table">
            <a:tbl>
              <a:tblPr/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3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</a:tbl>
          </a:graphicData>
        </a:graphic>
      </p:graphicFrame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645470" y="3810000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>
                <a:solidFill>
                  <a:schemeClr val="bg1"/>
                </a:solidFill>
              </a:rPr>
              <a:t>6</a:t>
            </a:r>
            <a:r>
              <a:rPr lang="en-AU" sz="3600" dirty="0" smtClean="0">
                <a:solidFill>
                  <a:schemeClr val="bg1"/>
                </a:solidFill>
              </a:rPr>
              <a:t>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5</a:t>
            </a:r>
            <a:endParaRPr lang="en-AU" sz="36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885830" y="3811741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>
                <a:solidFill>
                  <a:schemeClr val="bg1"/>
                </a:solidFill>
              </a:rPr>
              <a:t>6</a:t>
            </a:r>
            <a:r>
              <a:rPr lang="en-AU" sz="3600" dirty="0" smtClean="0">
                <a:solidFill>
                  <a:schemeClr val="bg1"/>
                </a:solidFill>
              </a:rPr>
              <a:t>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3</a:t>
            </a:r>
            <a:endParaRPr lang="en-AU" sz="3600" dirty="0">
              <a:solidFill>
                <a:schemeClr val="bg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5400000">
            <a:off x="4677866" y="4257650"/>
            <a:ext cx="2667000" cy="1588"/>
          </a:xfrm>
          <a:prstGeom prst="straightConnector1">
            <a:avLst/>
          </a:prstGeom>
          <a:ln w="57150" cap="flat" cmpd="sng" algn="ctr">
            <a:solidFill>
              <a:srgbClr val="FFFF00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148064" y="2041684"/>
            <a:ext cx="3276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AU" sz="2800" dirty="0" smtClean="0">
                <a:solidFill>
                  <a:srgbClr val="000090"/>
                </a:solidFill>
                <a:latin typeface="Tahoma" pitchFamily="-109" charset="0"/>
              </a:rPr>
              <a:t>(6 × 5) </a:t>
            </a:r>
            <a:r>
              <a:rPr lang="en-AU" sz="2800" dirty="0">
                <a:solidFill>
                  <a:srgbClr val="000090"/>
                </a:solidFill>
                <a:latin typeface="Tahoma" pitchFamily="-109" charset="0"/>
              </a:rPr>
              <a:t>+ </a:t>
            </a:r>
            <a:r>
              <a:rPr lang="en-AU" sz="2800" dirty="0" smtClean="0">
                <a:solidFill>
                  <a:srgbClr val="000090"/>
                </a:solidFill>
                <a:latin typeface="Tahoma" pitchFamily="-109" charset="0"/>
              </a:rPr>
              <a:t>(6 × 3)</a:t>
            </a:r>
            <a:endParaRPr lang="en-US" sz="28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3067478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9896" y="44624"/>
            <a:ext cx="8686800" cy="762000"/>
          </a:xfrm>
          <a:noFill/>
        </p:spPr>
        <p:txBody>
          <a:bodyPr/>
          <a:lstStyle/>
          <a:p>
            <a:pPr eaLnBrk="1" hangingPunct="1"/>
            <a:r>
              <a:rPr lang="en-AU" dirty="0" smtClean="0">
                <a:ea typeface="ＭＳ Ｐゴシック" pitchFamily="-109" charset="-128"/>
                <a:cs typeface="ＭＳ Ｐゴシック" pitchFamily="-109" charset="-128"/>
              </a:rPr>
              <a:t>Distributive property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23728" y="1124744"/>
            <a:ext cx="6912768" cy="451008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One of the two factors in a product </a:t>
            </a:r>
            <a:b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</a:br>
            <a: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can be split into two or more parts. </a:t>
            </a:r>
            <a:endParaRPr lang="en-AU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120000"/>
              </a:lnSpc>
              <a:buFont typeface="Wingdings" pitchFamily="-109" charset="2"/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Example: 6 × 8 =</a:t>
            </a: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 smtClean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 smtClean="0">
              <a:ea typeface="ＭＳ Ｐゴシック" pitchFamily="-109" charset="-128"/>
              <a:cs typeface="ＭＳ Ｐゴシック" pitchFamily="-109" charset="-12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704267452"/>
              </p:ext>
            </p:extLst>
          </p:nvPr>
        </p:nvGraphicFramePr>
        <p:xfrm>
          <a:off x="2220416" y="3216409"/>
          <a:ext cx="6096000" cy="2223135"/>
        </p:xfrm>
        <a:graphic>
          <a:graphicData uri="http://schemas.openxmlformats.org/drawingml/2006/table">
            <a:tbl>
              <a:tblPr/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3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</a:tbl>
          </a:graphicData>
        </a:graphic>
      </p:graphicFrame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645470" y="3810000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>
                <a:solidFill>
                  <a:schemeClr val="bg1"/>
                </a:solidFill>
              </a:rPr>
              <a:t>6</a:t>
            </a:r>
            <a:r>
              <a:rPr lang="en-AU" sz="3600" dirty="0" smtClean="0">
                <a:solidFill>
                  <a:schemeClr val="bg1"/>
                </a:solidFill>
              </a:rPr>
              <a:t>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5</a:t>
            </a:r>
            <a:endParaRPr lang="en-AU" sz="36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885830" y="3811741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>
                <a:solidFill>
                  <a:schemeClr val="bg1"/>
                </a:solidFill>
              </a:rPr>
              <a:t>6</a:t>
            </a:r>
            <a:r>
              <a:rPr lang="en-AU" sz="3600" dirty="0" smtClean="0">
                <a:solidFill>
                  <a:schemeClr val="bg1"/>
                </a:solidFill>
              </a:rPr>
              <a:t>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3</a:t>
            </a:r>
            <a:endParaRPr lang="en-AU" sz="3600" dirty="0">
              <a:solidFill>
                <a:schemeClr val="bg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5400000">
            <a:off x="4677866" y="4257650"/>
            <a:ext cx="2667000" cy="1588"/>
          </a:xfrm>
          <a:prstGeom prst="straightConnector1">
            <a:avLst/>
          </a:prstGeom>
          <a:ln w="57150" cap="flat" cmpd="sng" algn="ctr">
            <a:solidFill>
              <a:srgbClr val="FFFF00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148064" y="2041684"/>
            <a:ext cx="3276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AU" sz="2800" dirty="0" smtClean="0">
                <a:solidFill>
                  <a:srgbClr val="000090"/>
                </a:solidFill>
                <a:latin typeface="Tahoma" pitchFamily="-109" charset="0"/>
              </a:rPr>
              <a:t>(6 × 5) </a:t>
            </a:r>
            <a:r>
              <a:rPr lang="en-AU" sz="2800" dirty="0">
                <a:solidFill>
                  <a:srgbClr val="000090"/>
                </a:solidFill>
                <a:latin typeface="Tahoma" pitchFamily="-109" charset="0"/>
              </a:rPr>
              <a:t>+ </a:t>
            </a:r>
            <a:r>
              <a:rPr lang="en-AU" sz="2800" dirty="0" smtClean="0">
                <a:solidFill>
                  <a:srgbClr val="000090"/>
                </a:solidFill>
                <a:latin typeface="Tahoma" pitchFamily="-109" charset="0"/>
              </a:rPr>
              <a:t>(6 × 3)</a:t>
            </a:r>
            <a:endParaRPr lang="en-US" sz="2800" dirty="0">
              <a:solidFill>
                <a:srgbClr val="00009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123728" y="5589240"/>
            <a:ext cx="66000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Each part is multiplied separately and the partial products are then added. </a:t>
            </a:r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1792806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9896" y="44624"/>
            <a:ext cx="8686800" cy="762000"/>
          </a:xfrm>
          <a:noFill/>
        </p:spPr>
        <p:txBody>
          <a:bodyPr/>
          <a:lstStyle/>
          <a:p>
            <a:pPr eaLnBrk="1" hangingPunct="1"/>
            <a:r>
              <a:rPr lang="en-AU" dirty="0" smtClean="0">
                <a:ea typeface="ＭＳ Ｐゴシック" pitchFamily="-109" charset="-128"/>
                <a:cs typeface="ＭＳ Ｐゴシック" pitchFamily="-109" charset="-128"/>
              </a:rPr>
              <a:t>Distributive property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23728" y="1124744"/>
            <a:ext cx="6912768" cy="451008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One of the two factors in a product </a:t>
            </a:r>
            <a:b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</a:br>
            <a: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can be split into two or more parts. </a:t>
            </a:r>
            <a:endParaRPr lang="en-AU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120000"/>
              </a:lnSpc>
              <a:buFont typeface="Wingdings" pitchFamily="-109" charset="2"/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Example: 6 × 8 =</a:t>
            </a: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 smtClean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 smtClean="0">
              <a:ea typeface="ＭＳ Ｐゴシック" pitchFamily="-109" charset="-128"/>
              <a:cs typeface="ＭＳ Ｐゴシック" pitchFamily="-109" charset="-12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578763074"/>
              </p:ext>
            </p:extLst>
          </p:nvPr>
        </p:nvGraphicFramePr>
        <p:xfrm>
          <a:off x="2220416" y="3216409"/>
          <a:ext cx="6096000" cy="2223135"/>
        </p:xfrm>
        <a:graphic>
          <a:graphicData uri="http://schemas.openxmlformats.org/drawingml/2006/table">
            <a:tbl>
              <a:tblPr/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3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</a:tbl>
          </a:graphicData>
        </a:graphic>
      </p:graphicFrame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645470" y="3810000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>
                <a:solidFill>
                  <a:schemeClr val="bg1"/>
                </a:solidFill>
              </a:rPr>
              <a:t>6</a:t>
            </a:r>
            <a:r>
              <a:rPr lang="en-AU" sz="3600" dirty="0" smtClean="0">
                <a:solidFill>
                  <a:schemeClr val="bg1"/>
                </a:solidFill>
              </a:rPr>
              <a:t>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5 = 30</a:t>
            </a:r>
            <a:endParaRPr lang="en-AU" sz="36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885830" y="3811741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>
                <a:solidFill>
                  <a:schemeClr val="bg1"/>
                </a:solidFill>
              </a:rPr>
              <a:t>6</a:t>
            </a:r>
            <a:r>
              <a:rPr lang="en-AU" sz="3600" dirty="0" smtClean="0">
                <a:solidFill>
                  <a:schemeClr val="bg1"/>
                </a:solidFill>
              </a:rPr>
              <a:t>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3</a:t>
            </a:r>
            <a:endParaRPr lang="en-AU" sz="3600" dirty="0">
              <a:solidFill>
                <a:schemeClr val="bg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5400000">
            <a:off x="4677866" y="4257650"/>
            <a:ext cx="2667000" cy="1588"/>
          </a:xfrm>
          <a:prstGeom prst="straightConnector1">
            <a:avLst/>
          </a:prstGeom>
          <a:ln w="57150" cap="flat" cmpd="sng" algn="ctr">
            <a:solidFill>
              <a:srgbClr val="FFFF00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148064" y="2041684"/>
            <a:ext cx="3276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AU" sz="2800" dirty="0" smtClean="0">
                <a:solidFill>
                  <a:srgbClr val="000090"/>
                </a:solidFill>
                <a:latin typeface="Tahoma" pitchFamily="-109" charset="0"/>
              </a:rPr>
              <a:t>(6 × 5) </a:t>
            </a:r>
            <a:r>
              <a:rPr lang="en-AU" sz="2800" dirty="0">
                <a:solidFill>
                  <a:srgbClr val="000090"/>
                </a:solidFill>
                <a:latin typeface="Tahoma" pitchFamily="-109" charset="0"/>
              </a:rPr>
              <a:t>+ </a:t>
            </a:r>
            <a:r>
              <a:rPr lang="en-AU" sz="2800" dirty="0" smtClean="0">
                <a:solidFill>
                  <a:srgbClr val="000090"/>
                </a:solidFill>
                <a:latin typeface="Tahoma" pitchFamily="-109" charset="0"/>
              </a:rPr>
              <a:t>(6 × 3)</a:t>
            </a:r>
            <a:endParaRPr lang="en-US" sz="2800" dirty="0">
              <a:solidFill>
                <a:srgbClr val="00009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123728" y="5589240"/>
            <a:ext cx="66000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Each part is multiplied separately and the partial products are then added. </a:t>
            </a:r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0277699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9896" y="44624"/>
            <a:ext cx="8686800" cy="762000"/>
          </a:xfrm>
          <a:noFill/>
        </p:spPr>
        <p:txBody>
          <a:bodyPr/>
          <a:lstStyle/>
          <a:p>
            <a:pPr eaLnBrk="1" hangingPunct="1"/>
            <a:r>
              <a:rPr lang="en-AU" dirty="0" smtClean="0">
                <a:ea typeface="ＭＳ Ｐゴシック" pitchFamily="-109" charset="-128"/>
                <a:cs typeface="ＭＳ Ｐゴシック" pitchFamily="-109" charset="-128"/>
              </a:rPr>
              <a:t>Distributive property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23728" y="1124744"/>
            <a:ext cx="6912768" cy="451008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One of the two factors in a product </a:t>
            </a:r>
            <a:b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</a:br>
            <a: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can be split into two or more parts. </a:t>
            </a:r>
            <a:endParaRPr lang="en-AU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120000"/>
              </a:lnSpc>
              <a:buFont typeface="Wingdings" pitchFamily="-109" charset="2"/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Example: 6 × 8 =</a:t>
            </a: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 smtClean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 smtClean="0">
              <a:ea typeface="ＭＳ Ｐゴシック" pitchFamily="-109" charset="-128"/>
              <a:cs typeface="ＭＳ Ｐゴシック" pitchFamily="-109" charset="-12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606847646"/>
              </p:ext>
            </p:extLst>
          </p:nvPr>
        </p:nvGraphicFramePr>
        <p:xfrm>
          <a:off x="2220416" y="3216409"/>
          <a:ext cx="6096000" cy="2223135"/>
        </p:xfrm>
        <a:graphic>
          <a:graphicData uri="http://schemas.openxmlformats.org/drawingml/2006/table">
            <a:tbl>
              <a:tblPr/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3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</a:tbl>
          </a:graphicData>
        </a:graphic>
      </p:graphicFrame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645470" y="3810000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>
                <a:solidFill>
                  <a:schemeClr val="bg1"/>
                </a:solidFill>
              </a:rPr>
              <a:t>6</a:t>
            </a:r>
            <a:r>
              <a:rPr lang="en-AU" sz="3600" dirty="0" smtClean="0">
                <a:solidFill>
                  <a:schemeClr val="bg1"/>
                </a:solidFill>
              </a:rPr>
              <a:t>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5 = 30</a:t>
            </a:r>
            <a:endParaRPr lang="en-AU" sz="36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885830" y="3811741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>
                <a:solidFill>
                  <a:schemeClr val="bg1"/>
                </a:solidFill>
              </a:rPr>
              <a:t>6</a:t>
            </a:r>
            <a:r>
              <a:rPr lang="en-AU" sz="3600" dirty="0" smtClean="0">
                <a:solidFill>
                  <a:schemeClr val="bg1"/>
                </a:solidFill>
              </a:rPr>
              <a:t>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3 = 18</a:t>
            </a:r>
            <a:endParaRPr lang="en-AU" sz="3600" dirty="0">
              <a:solidFill>
                <a:schemeClr val="bg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5400000">
            <a:off x="4677866" y="4257650"/>
            <a:ext cx="2667000" cy="1588"/>
          </a:xfrm>
          <a:prstGeom prst="straightConnector1">
            <a:avLst/>
          </a:prstGeom>
          <a:ln w="57150" cap="flat" cmpd="sng" algn="ctr">
            <a:solidFill>
              <a:srgbClr val="FFFF00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148064" y="2041684"/>
            <a:ext cx="3276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AU" sz="2800" dirty="0" smtClean="0">
                <a:solidFill>
                  <a:srgbClr val="000090"/>
                </a:solidFill>
                <a:latin typeface="Tahoma" pitchFamily="-109" charset="0"/>
              </a:rPr>
              <a:t>(6 × 5) </a:t>
            </a:r>
            <a:r>
              <a:rPr lang="en-AU" sz="2800" dirty="0">
                <a:solidFill>
                  <a:srgbClr val="000090"/>
                </a:solidFill>
                <a:latin typeface="Tahoma" pitchFamily="-109" charset="0"/>
              </a:rPr>
              <a:t>+ </a:t>
            </a:r>
            <a:r>
              <a:rPr lang="en-AU" sz="2800" dirty="0" smtClean="0">
                <a:solidFill>
                  <a:srgbClr val="000090"/>
                </a:solidFill>
                <a:latin typeface="Tahoma" pitchFamily="-109" charset="0"/>
              </a:rPr>
              <a:t>(6 × 3)</a:t>
            </a:r>
            <a:endParaRPr lang="en-US" sz="2800" dirty="0">
              <a:solidFill>
                <a:srgbClr val="00009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123728" y="5589240"/>
            <a:ext cx="66000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Each part is multiplied separately and the partial products are then added. </a:t>
            </a:r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6071147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123728" y="44624"/>
            <a:ext cx="8686800" cy="762000"/>
          </a:xfrm>
          <a:noFill/>
        </p:spPr>
        <p:txBody>
          <a:bodyPr/>
          <a:lstStyle/>
          <a:p>
            <a:pPr eaLnBrk="1" hangingPunct="1"/>
            <a:r>
              <a:rPr lang="en-AU" dirty="0" smtClean="0">
                <a:ea typeface="ＭＳ Ｐゴシック" pitchFamily="-109" charset="-128"/>
                <a:cs typeface="ＭＳ Ｐゴシック" pitchFamily="-109" charset="-128"/>
              </a:rPr>
              <a:t>Distributive property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23728" y="1124744"/>
            <a:ext cx="6912768" cy="451008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One of the two factors in a product </a:t>
            </a:r>
            <a:b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</a:br>
            <a:r>
              <a:rPr lang="en-US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can be split into two or more parts. </a:t>
            </a:r>
            <a:endParaRPr lang="en-AU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120000"/>
              </a:lnSpc>
              <a:buFont typeface="Wingdings" pitchFamily="-109" charset="2"/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Example: 6 × 8 =</a:t>
            </a: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 smtClean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 smtClean="0">
              <a:ea typeface="ＭＳ Ｐゴシック" pitchFamily="-109" charset="-128"/>
              <a:cs typeface="ＭＳ Ｐゴシック" pitchFamily="-109" charset="-12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858173062"/>
              </p:ext>
            </p:extLst>
          </p:nvPr>
        </p:nvGraphicFramePr>
        <p:xfrm>
          <a:off x="2220416" y="3216409"/>
          <a:ext cx="6096000" cy="2223135"/>
        </p:xfrm>
        <a:graphic>
          <a:graphicData uri="http://schemas.openxmlformats.org/drawingml/2006/table">
            <a:tbl>
              <a:tblPr/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3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</a:tbl>
          </a:graphicData>
        </a:graphic>
      </p:graphicFrame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645470" y="3810000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>
                <a:solidFill>
                  <a:schemeClr val="bg1"/>
                </a:solidFill>
              </a:rPr>
              <a:t>6</a:t>
            </a:r>
            <a:r>
              <a:rPr lang="en-AU" sz="3600" dirty="0" smtClean="0">
                <a:solidFill>
                  <a:schemeClr val="bg1"/>
                </a:solidFill>
              </a:rPr>
              <a:t>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5 = 30</a:t>
            </a:r>
            <a:endParaRPr lang="en-AU" sz="36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885830" y="3811741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>
                <a:solidFill>
                  <a:schemeClr val="bg1"/>
                </a:solidFill>
              </a:rPr>
              <a:t>6</a:t>
            </a:r>
            <a:r>
              <a:rPr lang="en-AU" sz="3600" dirty="0" smtClean="0">
                <a:solidFill>
                  <a:schemeClr val="bg1"/>
                </a:solidFill>
              </a:rPr>
              <a:t>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3 = 18</a:t>
            </a:r>
            <a:endParaRPr lang="en-AU" sz="3600" dirty="0">
              <a:solidFill>
                <a:schemeClr val="bg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rot="5400000">
            <a:off x="4677866" y="4257650"/>
            <a:ext cx="2667000" cy="1588"/>
          </a:xfrm>
          <a:prstGeom prst="straightConnector1">
            <a:avLst/>
          </a:prstGeom>
          <a:ln w="57150" cap="flat" cmpd="sng" algn="ctr">
            <a:solidFill>
              <a:srgbClr val="FFFF00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148064" y="2041684"/>
            <a:ext cx="3276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AU" sz="2800" dirty="0" smtClean="0">
                <a:solidFill>
                  <a:srgbClr val="000090"/>
                </a:solidFill>
                <a:latin typeface="Tahoma" pitchFamily="-109" charset="0"/>
              </a:rPr>
              <a:t>(6 × 5) </a:t>
            </a:r>
            <a:r>
              <a:rPr lang="en-AU" sz="2800" dirty="0">
                <a:solidFill>
                  <a:srgbClr val="000090"/>
                </a:solidFill>
                <a:latin typeface="Tahoma" pitchFamily="-109" charset="0"/>
              </a:rPr>
              <a:t>+ </a:t>
            </a:r>
            <a:r>
              <a:rPr lang="en-AU" sz="2800" dirty="0" smtClean="0">
                <a:solidFill>
                  <a:srgbClr val="000090"/>
                </a:solidFill>
                <a:latin typeface="Tahoma" pitchFamily="-109" charset="0"/>
              </a:rPr>
              <a:t>(6 × 3)</a:t>
            </a:r>
            <a:endParaRPr lang="en-US" sz="2800" dirty="0">
              <a:solidFill>
                <a:srgbClr val="00009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123728" y="5589240"/>
            <a:ext cx="66000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Each part is multiplied separately and the partial products are then added. 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343400" y="2420888"/>
            <a:ext cx="49811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AU" sz="2800" dirty="0" smtClean="0">
                <a:solidFill>
                  <a:srgbClr val="000090"/>
                </a:solidFill>
                <a:latin typeface="Tahoma" pitchFamily="-109" charset="0"/>
              </a:rPr>
              <a:t>   =      30    +    18    </a:t>
            </a:r>
            <a:endParaRPr lang="en-US" sz="2800" dirty="0">
              <a:solidFill>
                <a:srgbClr val="000090"/>
              </a:solidFill>
              <a:latin typeface="Tahoma" pitchFamily="-109" charset="0"/>
            </a:endParaRPr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5921248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123728" y="44624"/>
            <a:ext cx="8686800" cy="762000"/>
          </a:xfrm>
          <a:noFill/>
        </p:spPr>
        <p:txBody>
          <a:bodyPr/>
          <a:lstStyle/>
          <a:p>
            <a:pPr eaLnBrk="1" hangingPunct="1"/>
            <a:r>
              <a:rPr lang="en-AU" dirty="0" smtClean="0">
                <a:ea typeface="ＭＳ Ｐゴシック" pitchFamily="-109" charset="-128"/>
                <a:cs typeface="ＭＳ Ｐゴシック" pitchFamily="-109" charset="-128"/>
              </a:rPr>
              <a:t>Distributive property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23728" y="1124744"/>
            <a:ext cx="6912768" cy="451008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What is another way to split the array to make it easier to work out 6 x 8 ?</a:t>
            </a:r>
          </a:p>
          <a:p>
            <a:pPr eaLnBrk="1" hangingPunct="1">
              <a:lnSpc>
                <a:spcPct val="120000"/>
              </a:lnSpc>
              <a:buFont typeface="Wingdings" pitchFamily="-109" charset="2"/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Example: 6 × 8 =</a:t>
            </a: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 smtClean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 smtClean="0">
              <a:ea typeface="ＭＳ Ｐゴシック" pitchFamily="-109" charset="-128"/>
              <a:cs typeface="ＭＳ Ｐゴシック" pitchFamily="-109" charset="-12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876188507"/>
              </p:ext>
            </p:extLst>
          </p:nvPr>
        </p:nvGraphicFramePr>
        <p:xfrm>
          <a:off x="2220416" y="3216409"/>
          <a:ext cx="6096000" cy="2223135"/>
        </p:xfrm>
        <a:graphic>
          <a:graphicData uri="http://schemas.openxmlformats.org/drawingml/2006/table">
            <a:tbl>
              <a:tblPr/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3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7026644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123728" y="44624"/>
            <a:ext cx="8686800" cy="762000"/>
          </a:xfrm>
          <a:noFill/>
        </p:spPr>
        <p:txBody>
          <a:bodyPr/>
          <a:lstStyle/>
          <a:p>
            <a:pPr eaLnBrk="1" hangingPunct="1"/>
            <a:r>
              <a:rPr lang="en-AU" dirty="0" smtClean="0">
                <a:ea typeface="ＭＳ Ｐゴシック" pitchFamily="-109" charset="-128"/>
                <a:cs typeface="ＭＳ Ｐゴシック" pitchFamily="-109" charset="-128"/>
              </a:rPr>
              <a:t>Distributive property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23728" y="1124744"/>
            <a:ext cx="6912768" cy="451008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What is another way to split the array to make it easier to work out 6 x 8 ?</a:t>
            </a:r>
          </a:p>
          <a:p>
            <a:pPr eaLnBrk="1" hangingPunct="1">
              <a:lnSpc>
                <a:spcPct val="120000"/>
              </a:lnSpc>
              <a:buFont typeface="Wingdings" pitchFamily="-109" charset="2"/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Example: 6 × 8 =</a:t>
            </a: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 smtClean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 smtClean="0">
              <a:ea typeface="ＭＳ Ｐゴシック" pitchFamily="-109" charset="-128"/>
              <a:cs typeface="ＭＳ Ｐゴシック" pitchFamily="-109" charset="-12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668952678"/>
              </p:ext>
            </p:extLst>
          </p:nvPr>
        </p:nvGraphicFramePr>
        <p:xfrm>
          <a:off x="2220416" y="3216409"/>
          <a:ext cx="6096000" cy="2223135"/>
        </p:xfrm>
        <a:graphic>
          <a:graphicData uri="http://schemas.openxmlformats.org/drawingml/2006/table">
            <a:tbl>
              <a:tblPr/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3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</a:tbl>
          </a:graphicData>
        </a:graphic>
      </p:graphicFrame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669268" y="3790781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 smtClean="0">
                <a:solidFill>
                  <a:schemeClr val="bg1"/>
                </a:solidFill>
              </a:rPr>
              <a:t>5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8</a:t>
            </a:r>
            <a:endParaRPr lang="en-A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4831524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123728" y="44624"/>
            <a:ext cx="8686800" cy="762000"/>
          </a:xfrm>
          <a:noFill/>
        </p:spPr>
        <p:txBody>
          <a:bodyPr/>
          <a:lstStyle/>
          <a:p>
            <a:pPr eaLnBrk="1" hangingPunct="1"/>
            <a:r>
              <a:rPr lang="en-AU" dirty="0" smtClean="0">
                <a:ea typeface="ＭＳ Ｐゴシック" pitchFamily="-109" charset="-128"/>
                <a:cs typeface="ＭＳ Ｐゴシック" pitchFamily="-109" charset="-128"/>
              </a:rPr>
              <a:t>Distributive property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23728" y="1124744"/>
            <a:ext cx="6912768" cy="451008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What is another way to split the array to make it easier to work out 6 x 8 ?</a:t>
            </a:r>
          </a:p>
          <a:p>
            <a:pPr eaLnBrk="1" hangingPunct="1">
              <a:lnSpc>
                <a:spcPct val="120000"/>
              </a:lnSpc>
              <a:buFont typeface="Wingdings" pitchFamily="-109" charset="2"/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Example: 6 × 8 =</a:t>
            </a: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 smtClean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 smtClean="0">
              <a:ea typeface="ＭＳ Ｐゴシック" pitchFamily="-109" charset="-128"/>
              <a:cs typeface="ＭＳ Ｐゴシック" pitchFamily="-109" charset="-12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630654889"/>
              </p:ext>
            </p:extLst>
          </p:nvPr>
        </p:nvGraphicFramePr>
        <p:xfrm>
          <a:off x="2220416" y="3222089"/>
          <a:ext cx="6096000" cy="2223135"/>
        </p:xfrm>
        <a:graphic>
          <a:graphicData uri="http://schemas.openxmlformats.org/drawingml/2006/table">
            <a:tbl>
              <a:tblPr/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3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</a:tbl>
          </a:graphicData>
        </a:graphic>
      </p:graphicFrame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669268" y="3790781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 smtClean="0">
                <a:solidFill>
                  <a:schemeClr val="bg1"/>
                </a:solidFill>
              </a:rPr>
              <a:t>5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8</a:t>
            </a:r>
            <a:endParaRPr lang="en-AU" sz="3600" dirty="0">
              <a:solidFill>
                <a:schemeClr val="bg1"/>
              </a:solidFill>
            </a:endParaRP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2627784" y="4898538"/>
            <a:ext cx="2214562" cy="58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 smtClean="0">
                <a:solidFill>
                  <a:schemeClr val="bg1"/>
                </a:solidFill>
              </a:rPr>
              <a:t>1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8</a:t>
            </a:r>
            <a:endParaRPr lang="en-A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7067227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123728" y="44624"/>
            <a:ext cx="8686800" cy="762000"/>
          </a:xfrm>
          <a:noFill/>
        </p:spPr>
        <p:txBody>
          <a:bodyPr/>
          <a:lstStyle/>
          <a:p>
            <a:pPr eaLnBrk="1" hangingPunct="1"/>
            <a:r>
              <a:rPr lang="en-AU" dirty="0" smtClean="0">
                <a:ea typeface="ＭＳ Ｐゴシック" pitchFamily="-109" charset="-128"/>
                <a:cs typeface="ＭＳ Ｐゴシック" pitchFamily="-109" charset="-128"/>
              </a:rPr>
              <a:t>Distributive property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23728" y="1124744"/>
            <a:ext cx="6912768" cy="451008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What is another way to split the array to make it easier to work out 6 x 8 ?</a:t>
            </a:r>
          </a:p>
          <a:p>
            <a:pPr eaLnBrk="1" hangingPunct="1">
              <a:lnSpc>
                <a:spcPct val="120000"/>
              </a:lnSpc>
              <a:buFont typeface="Wingdings" pitchFamily="-109" charset="2"/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Example: 6 × 8 =</a:t>
            </a: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 smtClean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 smtClean="0">
              <a:ea typeface="ＭＳ Ｐゴシック" pitchFamily="-109" charset="-128"/>
              <a:cs typeface="ＭＳ Ｐゴシック" pitchFamily="-109" charset="-12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037738838"/>
              </p:ext>
            </p:extLst>
          </p:nvPr>
        </p:nvGraphicFramePr>
        <p:xfrm>
          <a:off x="2220416" y="3222089"/>
          <a:ext cx="6096000" cy="2223135"/>
        </p:xfrm>
        <a:graphic>
          <a:graphicData uri="http://schemas.openxmlformats.org/drawingml/2006/table">
            <a:tbl>
              <a:tblPr/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3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</a:tbl>
          </a:graphicData>
        </a:graphic>
      </p:graphicFrame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669268" y="3790781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 smtClean="0">
                <a:solidFill>
                  <a:schemeClr val="bg1"/>
                </a:solidFill>
              </a:rPr>
              <a:t>5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8</a:t>
            </a:r>
            <a:endParaRPr lang="en-AU" sz="3600" dirty="0">
              <a:solidFill>
                <a:schemeClr val="bg1"/>
              </a:solidFill>
            </a:endParaRP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2627784" y="4898538"/>
            <a:ext cx="2214562" cy="58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 smtClean="0">
                <a:solidFill>
                  <a:schemeClr val="bg1"/>
                </a:solidFill>
              </a:rPr>
              <a:t>1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8</a:t>
            </a:r>
            <a:endParaRPr lang="en-AU" sz="3600" dirty="0">
              <a:solidFill>
                <a:schemeClr val="bg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rot="10800000">
            <a:off x="1979712" y="5050804"/>
            <a:ext cx="6477001" cy="1588"/>
          </a:xfrm>
          <a:prstGeom prst="straightConnector1">
            <a:avLst/>
          </a:prstGeom>
          <a:ln w="57150" cap="flat" cmpd="sng" algn="ctr">
            <a:solidFill>
              <a:srgbClr val="FFFF00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2223813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123728" y="44624"/>
            <a:ext cx="8686800" cy="762000"/>
          </a:xfrm>
          <a:noFill/>
        </p:spPr>
        <p:txBody>
          <a:bodyPr/>
          <a:lstStyle/>
          <a:p>
            <a:pPr eaLnBrk="1" hangingPunct="1"/>
            <a:r>
              <a:rPr lang="en-AU" dirty="0" smtClean="0">
                <a:ea typeface="ＭＳ Ｐゴシック" pitchFamily="-109" charset="-128"/>
                <a:cs typeface="ＭＳ Ｐゴシック" pitchFamily="-109" charset="-128"/>
              </a:rPr>
              <a:t>Distributive property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23728" y="1124744"/>
            <a:ext cx="6912768" cy="451008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What is another way to split the array to make it easier to work out 6 x 8 ?</a:t>
            </a:r>
          </a:p>
          <a:p>
            <a:pPr eaLnBrk="1" hangingPunct="1">
              <a:lnSpc>
                <a:spcPct val="120000"/>
              </a:lnSpc>
              <a:buFont typeface="Wingdings" pitchFamily="-109" charset="2"/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Example: 6 × 8 =</a:t>
            </a: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 smtClean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 smtClean="0">
              <a:ea typeface="ＭＳ Ｐゴシック" pitchFamily="-109" charset="-128"/>
              <a:cs typeface="ＭＳ Ｐゴシック" pitchFamily="-109" charset="-12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543438768"/>
              </p:ext>
            </p:extLst>
          </p:nvPr>
        </p:nvGraphicFramePr>
        <p:xfrm>
          <a:off x="2220416" y="3222089"/>
          <a:ext cx="6096000" cy="2223135"/>
        </p:xfrm>
        <a:graphic>
          <a:graphicData uri="http://schemas.openxmlformats.org/drawingml/2006/table">
            <a:tbl>
              <a:tblPr/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3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</a:tbl>
          </a:graphicData>
        </a:graphic>
      </p:graphicFrame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669268" y="3790781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 smtClean="0">
                <a:solidFill>
                  <a:schemeClr val="bg1"/>
                </a:solidFill>
              </a:rPr>
              <a:t>5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8</a:t>
            </a:r>
            <a:endParaRPr lang="en-AU" sz="3600" dirty="0">
              <a:solidFill>
                <a:schemeClr val="bg1"/>
              </a:solidFill>
            </a:endParaRP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2627784" y="4898538"/>
            <a:ext cx="2214562" cy="58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 smtClean="0">
                <a:solidFill>
                  <a:schemeClr val="bg1"/>
                </a:solidFill>
              </a:rPr>
              <a:t>1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8</a:t>
            </a:r>
            <a:endParaRPr lang="en-AU" sz="3600" dirty="0">
              <a:solidFill>
                <a:schemeClr val="bg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rot="10800000">
            <a:off x="1979712" y="5050804"/>
            <a:ext cx="6477001" cy="1588"/>
          </a:xfrm>
          <a:prstGeom prst="straightConnector1">
            <a:avLst/>
          </a:prstGeom>
          <a:ln w="57150" cap="flat" cmpd="sng" algn="ctr">
            <a:solidFill>
              <a:srgbClr val="FFFF00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076056" y="2020247"/>
            <a:ext cx="4267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AU" sz="2800" dirty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(5 × 8) + (</a:t>
            </a:r>
            <a:r>
              <a:rPr lang="en-AU" sz="2800" dirty="0" smtClean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1 × </a:t>
            </a:r>
            <a:r>
              <a:rPr lang="en-AU" sz="2800" dirty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8)</a:t>
            </a:r>
            <a:endParaRPr lang="en-US" sz="2800" dirty="0">
              <a:solidFill>
                <a:srgbClr val="000090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0210113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123728" y="44624"/>
            <a:ext cx="8686800" cy="762000"/>
          </a:xfrm>
          <a:noFill/>
        </p:spPr>
        <p:txBody>
          <a:bodyPr/>
          <a:lstStyle/>
          <a:p>
            <a:pPr eaLnBrk="1" hangingPunct="1"/>
            <a:r>
              <a:rPr lang="en-AU" dirty="0" smtClean="0">
                <a:ea typeface="ＭＳ Ｐゴシック" pitchFamily="-109" charset="-128"/>
                <a:cs typeface="ＭＳ Ｐゴシック" pitchFamily="-109" charset="-128"/>
              </a:rPr>
              <a:t>Distributive property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23728" y="1124744"/>
            <a:ext cx="6912768" cy="451008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What is another way to split the array to make it easier to work out 6 x 8 ?</a:t>
            </a:r>
          </a:p>
          <a:p>
            <a:pPr eaLnBrk="1" hangingPunct="1">
              <a:lnSpc>
                <a:spcPct val="120000"/>
              </a:lnSpc>
              <a:buFont typeface="Wingdings" pitchFamily="-109" charset="2"/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Example: 6 × 8 =</a:t>
            </a: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 smtClean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 smtClean="0">
              <a:ea typeface="ＭＳ Ｐゴシック" pitchFamily="-109" charset="-128"/>
              <a:cs typeface="ＭＳ Ｐゴシック" pitchFamily="-109" charset="-12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592010351"/>
              </p:ext>
            </p:extLst>
          </p:nvPr>
        </p:nvGraphicFramePr>
        <p:xfrm>
          <a:off x="2220416" y="3222089"/>
          <a:ext cx="6096000" cy="2223135"/>
        </p:xfrm>
        <a:graphic>
          <a:graphicData uri="http://schemas.openxmlformats.org/drawingml/2006/table">
            <a:tbl>
              <a:tblPr/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3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</a:tbl>
          </a:graphicData>
        </a:graphic>
      </p:graphicFrame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3005510" y="3790781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 smtClean="0">
                <a:solidFill>
                  <a:schemeClr val="bg1"/>
                </a:solidFill>
              </a:rPr>
              <a:t>5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8 = 40</a:t>
            </a:r>
            <a:endParaRPr lang="en-AU" sz="3600" dirty="0">
              <a:solidFill>
                <a:schemeClr val="bg1"/>
              </a:solidFill>
            </a:endParaRP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2627784" y="4898538"/>
            <a:ext cx="2214562" cy="58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 smtClean="0">
                <a:solidFill>
                  <a:schemeClr val="bg1"/>
                </a:solidFill>
              </a:rPr>
              <a:t>1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8</a:t>
            </a:r>
            <a:endParaRPr lang="en-AU" sz="3600" dirty="0">
              <a:solidFill>
                <a:schemeClr val="bg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rot="10800000">
            <a:off x="1979712" y="5050804"/>
            <a:ext cx="6477001" cy="1588"/>
          </a:xfrm>
          <a:prstGeom prst="straightConnector1">
            <a:avLst/>
          </a:prstGeom>
          <a:ln w="57150" cap="flat" cmpd="sng" algn="ctr">
            <a:solidFill>
              <a:srgbClr val="FFFF00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076056" y="2020247"/>
            <a:ext cx="4267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AU" sz="2800" dirty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(5 × 8) + (</a:t>
            </a:r>
            <a:r>
              <a:rPr lang="en-AU" sz="2800" dirty="0" smtClean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1 × </a:t>
            </a:r>
            <a:r>
              <a:rPr lang="en-AU" sz="2800" dirty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8)</a:t>
            </a:r>
            <a:endParaRPr lang="en-US" sz="2800" dirty="0">
              <a:solidFill>
                <a:srgbClr val="000090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0874399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123728" y="44624"/>
            <a:ext cx="8686800" cy="762000"/>
          </a:xfrm>
          <a:noFill/>
        </p:spPr>
        <p:txBody>
          <a:bodyPr/>
          <a:lstStyle/>
          <a:p>
            <a:pPr eaLnBrk="1" hangingPunct="1"/>
            <a:r>
              <a:rPr lang="en-AU" dirty="0" smtClean="0">
                <a:ea typeface="ＭＳ Ｐゴシック" pitchFamily="-109" charset="-128"/>
                <a:cs typeface="ＭＳ Ｐゴシック" pitchFamily="-109" charset="-128"/>
              </a:rPr>
              <a:t>Distributive property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23728" y="1124744"/>
            <a:ext cx="6912768" cy="451008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What is another way to split the array to make it easier to work out 6 x 8 ?</a:t>
            </a:r>
          </a:p>
          <a:p>
            <a:pPr eaLnBrk="1" hangingPunct="1">
              <a:lnSpc>
                <a:spcPct val="120000"/>
              </a:lnSpc>
              <a:buFont typeface="Wingdings" pitchFamily="-109" charset="2"/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Example: 6 × 8 =</a:t>
            </a: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2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 smtClean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 smtClean="0">
              <a:ea typeface="ＭＳ Ｐゴシック" pitchFamily="-109" charset="-128"/>
              <a:cs typeface="ＭＳ Ｐゴシック" pitchFamily="-109" charset="-12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915276299"/>
              </p:ext>
            </p:extLst>
          </p:nvPr>
        </p:nvGraphicFramePr>
        <p:xfrm>
          <a:off x="2220416" y="3222089"/>
          <a:ext cx="6096000" cy="2223135"/>
        </p:xfrm>
        <a:graphic>
          <a:graphicData uri="http://schemas.openxmlformats.org/drawingml/2006/table">
            <a:tbl>
              <a:tblPr/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3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</a:tbl>
          </a:graphicData>
        </a:graphic>
      </p:graphicFrame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3005510" y="3790781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 smtClean="0">
                <a:solidFill>
                  <a:schemeClr val="bg1"/>
                </a:solidFill>
              </a:rPr>
              <a:t>5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8 = 40</a:t>
            </a:r>
            <a:endParaRPr lang="en-AU" sz="3600" dirty="0">
              <a:solidFill>
                <a:schemeClr val="bg1"/>
              </a:solidFill>
            </a:endParaRP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2987824" y="4898538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 smtClean="0">
                <a:solidFill>
                  <a:schemeClr val="bg1"/>
                </a:solidFill>
              </a:rPr>
              <a:t>1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8 = 8</a:t>
            </a:r>
            <a:endParaRPr lang="en-AU" sz="3600" dirty="0">
              <a:solidFill>
                <a:schemeClr val="bg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rot="10800000">
            <a:off x="1979712" y="5050804"/>
            <a:ext cx="6477001" cy="1588"/>
          </a:xfrm>
          <a:prstGeom prst="straightConnector1">
            <a:avLst/>
          </a:prstGeom>
          <a:ln w="57150" cap="flat" cmpd="sng" algn="ctr">
            <a:solidFill>
              <a:srgbClr val="FFFF00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076056" y="2020247"/>
            <a:ext cx="4267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AU" sz="2800" dirty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(5 × 8) + (</a:t>
            </a:r>
            <a:r>
              <a:rPr lang="en-AU" sz="2800" dirty="0" smtClean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1 × </a:t>
            </a:r>
            <a:r>
              <a:rPr lang="en-AU" sz="2800" dirty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8)</a:t>
            </a:r>
            <a:endParaRPr lang="en-US" sz="2800" dirty="0">
              <a:solidFill>
                <a:srgbClr val="000090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9483415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123728" y="44624"/>
            <a:ext cx="8686800" cy="762000"/>
          </a:xfrm>
          <a:noFill/>
        </p:spPr>
        <p:txBody>
          <a:bodyPr/>
          <a:lstStyle/>
          <a:p>
            <a:pPr eaLnBrk="1" hangingPunct="1"/>
            <a:r>
              <a:rPr lang="en-AU" dirty="0" smtClean="0">
                <a:ea typeface="ＭＳ Ｐゴシック" pitchFamily="-109" charset="-128"/>
                <a:cs typeface="ＭＳ Ｐゴシック" pitchFamily="-109" charset="-128"/>
              </a:rPr>
              <a:t>Distributive property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23728" y="1124744"/>
            <a:ext cx="6912768" cy="4510088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What is another way to split the array to make it easier to work out 6 x 8 ?</a:t>
            </a:r>
          </a:p>
          <a:p>
            <a:pPr eaLnBrk="1" hangingPunct="1">
              <a:lnSpc>
                <a:spcPct val="120000"/>
              </a:lnSpc>
              <a:buFont typeface="Wingdings" pitchFamily="-109" charset="2"/>
              <a:buNone/>
            </a:pPr>
            <a:r>
              <a:rPr lang="en-AU" dirty="0" smtClean="0"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Example: 6 × 8 =</a:t>
            </a:r>
            <a:endParaRPr lang="en-AU" sz="2600" dirty="0" smtClean="0"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600" dirty="0" smtClean="0">
              <a:solidFill>
                <a:schemeClr val="hlink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  <a:buFont typeface="Wingdings" pitchFamily="-109" charset="2"/>
              <a:buNone/>
            </a:pPr>
            <a:endParaRPr lang="en-AU" sz="1200" b="1" dirty="0" smtClean="0">
              <a:ea typeface="ＭＳ Ｐゴシック" pitchFamily="-109" charset="-128"/>
              <a:cs typeface="ＭＳ Ｐゴシック" pitchFamily="-109" charset="-128"/>
            </a:endParaRPr>
          </a:p>
          <a:p>
            <a:pPr eaLnBrk="1" hangingPunct="1">
              <a:lnSpc>
                <a:spcPct val="90000"/>
              </a:lnSpc>
            </a:pPr>
            <a:endParaRPr lang="en-AU" sz="1200" dirty="0" smtClean="0">
              <a:ea typeface="ＭＳ Ｐゴシック" pitchFamily="-109" charset="-128"/>
              <a:cs typeface="ＭＳ Ｐゴシック" pitchFamily="-109" charset="-128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306479872"/>
              </p:ext>
            </p:extLst>
          </p:nvPr>
        </p:nvGraphicFramePr>
        <p:xfrm>
          <a:off x="2220416" y="3222089"/>
          <a:ext cx="6096000" cy="2223135"/>
        </p:xfrm>
        <a:graphic>
          <a:graphicData uri="http://schemas.openxmlformats.org/drawingml/2006/table">
            <a:tbl>
              <a:tblPr/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13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AU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8AE8"/>
                        </a:solidFill>
                        <a:effectLst/>
                        <a:latin typeface="Arial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5E8"/>
                    </a:solidFill>
                  </a:tcPr>
                </a:tc>
              </a:tr>
            </a:tbl>
          </a:graphicData>
        </a:graphic>
      </p:graphicFrame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3005510" y="3790781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 smtClean="0">
                <a:solidFill>
                  <a:schemeClr val="bg1"/>
                </a:solidFill>
              </a:rPr>
              <a:t>5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8 = 40</a:t>
            </a:r>
            <a:endParaRPr lang="en-AU" sz="3600" dirty="0">
              <a:solidFill>
                <a:schemeClr val="bg1"/>
              </a:solidFill>
            </a:endParaRPr>
          </a:p>
        </p:txBody>
      </p:sp>
      <p:sp>
        <p:nvSpPr>
          <p:cNvPr id="6" name="TextBox 6"/>
          <p:cNvSpPr txBox="1">
            <a:spLocks noChangeArrowheads="1"/>
          </p:cNvSpPr>
          <p:nvPr/>
        </p:nvSpPr>
        <p:spPr bwMode="auto">
          <a:xfrm>
            <a:off x="2987824" y="4898538"/>
            <a:ext cx="221456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AU" sz="3600" dirty="0" smtClean="0">
                <a:solidFill>
                  <a:schemeClr val="bg1"/>
                </a:solidFill>
              </a:rPr>
              <a:t>1 </a:t>
            </a:r>
            <a:r>
              <a:rPr lang="en-AU" sz="3600" dirty="0">
                <a:solidFill>
                  <a:schemeClr val="bg1"/>
                </a:solidFill>
              </a:rPr>
              <a:t>×</a:t>
            </a:r>
            <a:r>
              <a:rPr lang="en-AU" sz="3600" dirty="0" smtClean="0">
                <a:solidFill>
                  <a:schemeClr val="bg1"/>
                </a:solidFill>
              </a:rPr>
              <a:t> 8 = 8</a:t>
            </a:r>
            <a:endParaRPr lang="en-AU" sz="3600" dirty="0">
              <a:solidFill>
                <a:schemeClr val="bg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rot="10800000">
            <a:off x="1979712" y="5050804"/>
            <a:ext cx="6477001" cy="1588"/>
          </a:xfrm>
          <a:prstGeom prst="straightConnector1">
            <a:avLst/>
          </a:prstGeom>
          <a:ln w="57150" cap="flat" cmpd="sng" algn="ctr">
            <a:solidFill>
              <a:srgbClr val="FFFF00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724400" y="1956861"/>
            <a:ext cx="4618856" cy="1112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en-AU" sz="2800" dirty="0" smtClean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   (</a:t>
            </a:r>
            <a:r>
              <a:rPr lang="en-AU" sz="2800" dirty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5 × 8) + (</a:t>
            </a:r>
            <a:r>
              <a:rPr lang="en-AU" sz="2800" dirty="0" smtClean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1 × </a:t>
            </a:r>
            <a:r>
              <a:rPr lang="en-AU" sz="2800" dirty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8</a:t>
            </a:r>
            <a:r>
              <a:rPr lang="en-AU" sz="2800" dirty="0" smtClean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)</a:t>
            </a:r>
          </a:p>
          <a:p>
            <a:pPr>
              <a:lnSpc>
                <a:spcPct val="120000"/>
              </a:lnSpc>
            </a:pPr>
            <a:r>
              <a:rPr lang="en-US" sz="2800" smtClean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=   40     </a:t>
            </a:r>
            <a:r>
              <a:rPr lang="en-US" sz="2800" dirty="0" smtClean="0">
                <a:solidFill>
                  <a:srgbClr val="000090"/>
                </a:solidFill>
                <a:latin typeface="Tahoma" pitchFamily="-109" charset="0"/>
                <a:ea typeface="ＭＳ Ｐゴシック" pitchFamily="-109" charset="-128"/>
                <a:cs typeface="ＭＳ Ｐゴシック" pitchFamily="-109" charset="-128"/>
              </a:rPr>
              <a:t>+     8    </a:t>
            </a:r>
            <a:endParaRPr lang="en-US" sz="2800" dirty="0">
              <a:solidFill>
                <a:srgbClr val="000090"/>
              </a:solidFill>
              <a:latin typeface="Tahoma" pitchFamily="-109" charset="0"/>
              <a:ea typeface="ＭＳ Ｐゴシック" pitchFamily="-109" charset="-128"/>
              <a:cs typeface="ＭＳ Ｐゴシック" pitchFamily="-109" charset="-128"/>
            </a:endParaRPr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4026980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748</Words>
  <Application>Microsoft Macintosh PowerPoint</Application>
  <PresentationFormat>On-screen Show (4:3)</PresentationFormat>
  <Paragraphs>130</Paragraphs>
  <Slides>18</Slides>
  <Notes>17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The distributive property of multiplication</vt:lpstr>
      <vt:lpstr>Distributive property</vt:lpstr>
      <vt:lpstr>Distributive property</vt:lpstr>
      <vt:lpstr>Distributive property</vt:lpstr>
      <vt:lpstr>Distributive property</vt:lpstr>
      <vt:lpstr>Distributive property</vt:lpstr>
      <vt:lpstr>Distributive property</vt:lpstr>
      <vt:lpstr>Distributive property</vt:lpstr>
      <vt:lpstr>Distributive property</vt:lpstr>
      <vt:lpstr>Distributive property</vt:lpstr>
      <vt:lpstr>Distributive property</vt:lpstr>
      <vt:lpstr>Distributive property</vt:lpstr>
      <vt:lpstr>Distributive property</vt:lpstr>
      <vt:lpstr>Distributive property</vt:lpstr>
      <vt:lpstr>Distributive property</vt:lpstr>
      <vt:lpstr>Distributive property</vt:lpstr>
      <vt:lpstr>Distributive property</vt:lpstr>
      <vt:lpstr>Distributive property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distributive property of  multiplication</dc:title>
  <dc:creator>Ann Downton</dc:creator>
  <cp:lastModifiedBy>Toby Spencer</cp:lastModifiedBy>
  <cp:revision>23</cp:revision>
  <dcterms:created xsi:type="dcterms:W3CDTF">2013-05-31T09:49:09Z</dcterms:created>
  <dcterms:modified xsi:type="dcterms:W3CDTF">2013-05-31T09:51:29Z</dcterms:modified>
</cp:coreProperties>
</file>